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19"/>
  </p:notesMasterIdLst>
  <p:sldIdLst>
    <p:sldId id="269" r:id="rId2"/>
    <p:sldId id="281" r:id="rId3"/>
    <p:sldId id="265" r:id="rId4"/>
    <p:sldId id="309" r:id="rId5"/>
    <p:sldId id="257" r:id="rId6"/>
    <p:sldId id="307" r:id="rId7"/>
    <p:sldId id="306" r:id="rId8"/>
    <p:sldId id="315" r:id="rId9"/>
    <p:sldId id="310" r:id="rId10"/>
    <p:sldId id="317" r:id="rId11"/>
    <p:sldId id="316" r:id="rId12"/>
    <p:sldId id="273" r:id="rId13"/>
    <p:sldId id="314" r:id="rId14"/>
    <p:sldId id="313" r:id="rId15"/>
    <p:sldId id="318" r:id="rId16"/>
    <p:sldId id="319" r:id="rId17"/>
    <p:sldId id="32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8000"/>
    <a:srgbClr val="FFFFFF"/>
    <a:srgbClr val="C9D3FF"/>
    <a:srgbClr val="26F8FF"/>
    <a:srgbClr val="830018"/>
    <a:srgbClr val="FF645C"/>
    <a:srgbClr val="C40000"/>
    <a:srgbClr val="FFB500"/>
    <a:srgbClr val="00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6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-84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C64D8-9CEC-B649-AAC2-4AD104040A0D}" type="datetimeFigureOut">
              <a:rPr lang="en-US" smtClean="0"/>
              <a:t>4/5/16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7EE11-D94F-8C47-B038-D184C0600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3a photo of atlas detector - may skip due to time or put in backup</a:t>
            </a:r>
          </a:p>
          <a:p>
            <a:r>
              <a:rPr lang="en-US" dirty="0" smtClean="0"/>
              <a:t>Talk about object reconstruction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7EE11-D94F-8C47-B038-D184C06000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1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Relate</a:t>
            </a:r>
            <a:r>
              <a:rPr lang="en-US" baseline="0" dirty="0" smtClean="0"/>
              <a:t> to physical deflection of atoms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7EE11-D94F-8C47-B038-D184C06000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11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7EE11-D94F-8C47-B038-D184C06000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34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7EE11-D94F-8C47-B038-D184C06000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3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7EE11-D94F-8C47-B038-D184C06000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3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none" baseline="0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8017-BB50-3E46-A25B-4DEC875354C8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86657"/>
            <a:ext cx="9144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745217"/>
            <a:ext cx="9144000" cy="0"/>
          </a:xfrm>
          <a:prstGeom prst="line">
            <a:avLst/>
          </a:prstGeom>
          <a:ln>
            <a:solidFill>
              <a:srgbClr val="07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8017-BB50-3E46-A25B-4DEC875354C8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8017-BB50-3E46-A25B-4DEC875354C8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8017-BB50-3E46-A25B-4DEC875354C8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8017-BB50-3E46-A25B-4DEC875354C8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8017-BB50-3E46-A25B-4DEC875354C8}" type="datetimeFigureOut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8017-BB50-3E46-A25B-4DEC875354C8}" type="datetimeFigureOut">
              <a:rPr lang="en-US" smtClean="0"/>
              <a:t>4/5/16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8017-BB50-3E46-A25B-4DEC875354C8}" type="datetimeFigureOut">
              <a:rPr lang="en-US" smtClean="0"/>
              <a:t>4/5/16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8017-BB50-3E46-A25B-4DEC875354C8}" type="datetimeFigureOut">
              <a:rPr lang="en-US" smtClean="0"/>
              <a:t>4/5/16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8017-BB50-3E46-A25B-4DEC875354C8}" type="datetimeFigureOut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8017-BB50-3E46-A25B-4DEC875354C8}" type="datetimeFigureOut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3001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B298017-BB50-3E46-A25B-4DEC875354C8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5968012-58A5-6043-8D91-359C7E74EA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microsoft.com/office/2007/relationships/hdphoto" Target="../media/hdphoto3.wdp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825"/>
            <a:ext cx="7848600" cy="1927225"/>
          </a:xfrm>
        </p:spPr>
        <p:txBody>
          <a:bodyPr/>
          <a:lstStyle/>
          <a:p>
            <a:r>
              <a:rPr lang="en-US" dirty="0" smtClean="0"/>
              <a:t>Testing Atomic Structure using Atom Interferometry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880" y="3264154"/>
            <a:ext cx="6400800" cy="1752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Nathan </a:t>
            </a:r>
            <a:r>
              <a:rPr lang="en-US" sz="3000" dirty="0" smtClean="0"/>
              <a:t>Brooks</a:t>
            </a:r>
          </a:p>
          <a:p>
            <a:endParaRPr lang="en-US" sz="1000" dirty="0" smtClean="0"/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University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Arizona Physics Department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Mentor: Dr. Alexander Cronin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May 16,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286" y="5233092"/>
            <a:ext cx="1414914" cy="13073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/>
        </p:blipFill>
        <p:spPr>
          <a:xfrm>
            <a:off x="172720" y="5307472"/>
            <a:ext cx="1485720" cy="1233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/>
          <a:stretch/>
        </p:blipFill>
        <p:spPr>
          <a:xfrm>
            <a:off x="8128000" y="534162"/>
            <a:ext cx="965200" cy="13332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56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767"/>
            <a:ext cx="9144000" cy="622423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/>
        </p:blipFill>
        <p:spPr>
          <a:xfrm>
            <a:off x="8128000" y="534162"/>
            <a:ext cx="965200" cy="1333246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094185" y="6211452"/>
            <a:ext cx="3636818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Total Polarizability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413259" y="3134633"/>
            <a:ext cx="3590465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vdW Coefficient C</a:t>
            </a:r>
            <a:r>
              <a:rPr lang="en-US" sz="3000" baseline="-25000" dirty="0" smtClean="0">
                <a:solidFill>
                  <a:srgbClr val="FF0000"/>
                </a:solidFill>
              </a:rPr>
              <a:t>6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1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767"/>
            <a:ext cx="9144000" cy="622423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/>
        </p:blipFill>
        <p:spPr>
          <a:xfrm>
            <a:off x="8128000" y="534162"/>
            <a:ext cx="965200" cy="1333246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94185" y="6211452"/>
            <a:ext cx="3636818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Total Polarizability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413259" y="3134633"/>
            <a:ext cx="3590465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vdW Coefficient C</a:t>
            </a:r>
            <a:r>
              <a:rPr lang="en-US" sz="3000" baseline="-25000" dirty="0" smtClean="0">
                <a:solidFill>
                  <a:srgbClr val="FF0000"/>
                </a:solidFill>
              </a:rPr>
              <a:t>6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1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7408"/>
            <a:ext cx="8229600" cy="4609592"/>
          </a:xfrm>
        </p:spPr>
        <p:txBody>
          <a:bodyPr/>
          <a:lstStyle/>
          <a:p>
            <a:r>
              <a:rPr lang="en-US" dirty="0" smtClean="0"/>
              <a:t>Measured polarizabilities of various atoms</a:t>
            </a:r>
          </a:p>
          <a:p>
            <a:r>
              <a:rPr lang="en-US" dirty="0" smtClean="0"/>
              <a:t>Interpreted results in context of other atomic quantities</a:t>
            </a:r>
          </a:p>
          <a:p>
            <a:endParaRPr lang="en-US" dirty="0" smtClean="0"/>
          </a:p>
          <a:p>
            <a:r>
              <a:rPr lang="en-US" dirty="0" smtClean="0"/>
              <a:t>Introduced method to p</a:t>
            </a:r>
            <a:r>
              <a:rPr lang="en-US" dirty="0" smtClean="0"/>
              <a:t>resent all-experimental core polarizability - compare with atomic structure calculations!</a:t>
            </a: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8128000" y="534162"/>
            <a:ext cx="965200" cy="13332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74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Maxwell Gregoire</a:t>
            </a:r>
          </a:p>
          <a:p>
            <a:r>
              <a:rPr lang="en-US" dirty="0" smtClean="0"/>
              <a:t>Dr. Alexander Cronin</a:t>
            </a:r>
          </a:p>
          <a:p>
            <a:r>
              <a:rPr lang="en-US" dirty="0" smtClean="0"/>
              <a:t>Arizona Space Grant Consortium/NASA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8128000" y="534162"/>
            <a:ext cx="965200" cy="13332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04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164" y="2747263"/>
            <a:ext cx="7848600" cy="1046595"/>
          </a:xfrm>
        </p:spPr>
        <p:txBody>
          <a:bodyPr/>
          <a:lstStyle/>
          <a:p>
            <a:pPr algn="ctr"/>
            <a:r>
              <a:rPr lang="en-US" b="1" dirty="0" smtClean="0"/>
              <a:t>Thank you!</a:t>
            </a:r>
            <a:endParaRPr lang="en-US" b="1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/>
        </p:blipFill>
        <p:spPr>
          <a:xfrm>
            <a:off x="8128000" y="534162"/>
            <a:ext cx="965200" cy="13332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6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8128000" y="534162"/>
            <a:ext cx="965200" cy="1333246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883" y="534162"/>
            <a:ext cx="6661753" cy="632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8128000" y="534162"/>
            <a:ext cx="965200" cy="1333246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58" y="534162"/>
            <a:ext cx="6661753" cy="632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4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8128000" y="534162"/>
            <a:ext cx="965200" cy="1333246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908" y="534162"/>
            <a:ext cx="6664503" cy="632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5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atom interferometry?</a:t>
            </a:r>
            <a:endParaRPr lang="en-US" dirty="0" smtClean="0"/>
          </a:p>
          <a:p>
            <a:r>
              <a:rPr lang="en-US" dirty="0" smtClean="0"/>
              <a:t>What do we use it for?</a:t>
            </a:r>
            <a:endParaRPr lang="en-US" dirty="0" smtClean="0"/>
          </a:p>
          <a:p>
            <a:r>
              <a:rPr lang="en-US" dirty="0" smtClean="0"/>
              <a:t>How can we extend our results?</a:t>
            </a: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2"/>
          <a:stretch/>
        </p:blipFill>
        <p:spPr>
          <a:xfrm>
            <a:off x="8128000" y="534162"/>
            <a:ext cx="965200" cy="13332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59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Particle Duality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Atoms have wave AND particle characteristics</a:t>
            </a:r>
          </a:p>
          <a:p>
            <a:r>
              <a:rPr lang="en-US" dirty="0" smtClean="0"/>
              <a:t>Like all waves, they exhibit interference</a:t>
            </a:r>
            <a:endParaRPr lang="en-US" dirty="0" smtClean="0"/>
          </a:p>
        </p:txBody>
      </p:sp>
      <p:pic>
        <p:nvPicPr>
          <p:cNvPr id="7" name="Picture 6"/>
          <p:cNvPicPr/>
          <p:nvPr/>
        </p:nvPicPr>
        <p:blipFill>
          <a:blip r:embed="rId3"/>
          <a:stretch/>
        </p:blipFill>
        <p:spPr>
          <a:xfrm>
            <a:off x="8128000" y="534162"/>
            <a:ext cx="965200" cy="1333246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594" y="2635662"/>
            <a:ext cx="5888182" cy="391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7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916" y1="71545" x2="18862" y2="52033"/>
                        <a14:foregroundMark x1="5539" y1="28455" x2="3743" y2="48780"/>
                        <a14:foregroundMark x1="32335" y1="78862" x2="35778" y2="36585"/>
                        <a14:foregroundMark x1="49850" y1="55285" x2="51647" y2="30081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063235" y="3373254"/>
            <a:ext cx="4055618" cy="60833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916" y1="71545" x2="18862" y2="52033"/>
                        <a14:foregroundMark x1="5539" y1="28455" x2="3743" y2="48780"/>
                        <a14:foregroundMark x1="32335" y1="78862" x2="35778" y2="36585"/>
                        <a14:foregroundMark x1="49850" y1="55285" x2="51647" y2="300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068315" y="3368174"/>
            <a:ext cx="4045458" cy="608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 Interferometry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14240" y="2299850"/>
            <a:ext cx="0" cy="3200400"/>
          </a:xfrm>
          <a:prstGeom prst="line">
            <a:avLst/>
          </a:prstGeom>
          <a:ln w="83566">
            <a:solidFill>
              <a:srgbClr val="C4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654800" y="2299850"/>
            <a:ext cx="0" cy="3200400"/>
          </a:xfrm>
          <a:prstGeom prst="line">
            <a:avLst/>
          </a:prstGeom>
          <a:ln w="83566">
            <a:solidFill>
              <a:srgbClr val="C4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94000" y="2299850"/>
            <a:ext cx="0" cy="3200400"/>
          </a:xfrm>
          <a:prstGeom prst="line">
            <a:avLst/>
          </a:prstGeom>
          <a:ln w="83566">
            <a:solidFill>
              <a:srgbClr val="C4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9760" y="4352170"/>
            <a:ext cx="2174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714240" y="2858650"/>
            <a:ext cx="19507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734560" y="2858650"/>
            <a:ext cx="1950720" cy="1483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783840" y="2858650"/>
            <a:ext cx="1950720" cy="1483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/>
          <p:nvPr/>
        </p:nvPicPr>
        <p:blipFill>
          <a:blip r:embed="rId6"/>
          <a:stretch/>
        </p:blipFill>
        <p:spPr>
          <a:xfrm>
            <a:off x="8128000" y="534162"/>
            <a:ext cx="965200" cy="1333246"/>
          </a:xfrm>
          <a:prstGeom prst="rect">
            <a:avLst/>
          </a:prstGeom>
          <a:ln>
            <a:noFill/>
          </a:ln>
        </p:spPr>
      </p:pic>
      <p:cxnSp>
        <p:nvCxnSpPr>
          <p:cNvPr id="46" name="Straight Connector 45"/>
          <p:cNvCxnSpPr/>
          <p:nvPr/>
        </p:nvCxnSpPr>
        <p:spPr>
          <a:xfrm flipV="1">
            <a:off x="2773680" y="2299850"/>
            <a:ext cx="853440" cy="2052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773680" y="4352170"/>
            <a:ext cx="1564640" cy="11480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773680" y="4352170"/>
            <a:ext cx="457200" cy="11480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783840" y="4352170"/>
            <a:ext cx="19507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604000" y="5500250"/>
            <a:ext cx="904240" cy="109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604000" y="999370"/>
            <a:ext cx="904240" cy="1300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/>
          <p:cNvPicPr/>
          <p:nvPr/>
        </p:nvPicPr>
        <p:blipFill>
          <a:blip r:embed="rId7"/>
          <a:stretch/>
        </p:blipFill>
        <p:spPr>
          <a:xfrm>
            <a:off x="4541520" y="5500250"/>
            <a:ext cx="4419600" cy="1357750"/>
          </a:xfrm>
          <a:prstGeom prst="rect">
            <a:avLst/>
          </a:prstGeom>
          <a:ln>
            <a:noFill/>
          </a:ln>
        </p:spPr>
      </p:pic>
      <p:grpSp>
        <p:nvGrpSpPr>
          <p:cNvPr id="89" name="Group 88"/>
          <p:cNvGrpSpPr/>
          <p:nvPr/>
        </p:nvGrpSpPr>
        <p:grpSpPr>
          <a:xfrm>
            <a:off x="7366000" y="3510668"/>
            <a:ext cx="396000" cy="1097280"/>
            <a:chOff x="7366000" y="3395218"/>
            <a:chExt cx="396000" cy="1097280"/>
          </a:xfrm>
        </p:grpSpPr>
        <p:sp>
          <p:nvSpPr>
            <p:cNvPr id="86" name="Right Bracket 85"/>
            <p:cNvSpPr/>
            <p:nvPr/>
          </p:nvSpPr>
          <p:spPr>
            <a:xfrm>
              <a:off x="7366000" y="3698240"/>
              <a:ext cx="111760" cy="493776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Picture 87"/>
            <p:cNvPicPr/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45" b="89503" l="0" r="8029"/>
                      </a14:imgEffect>
                    </a14:imgLayer>
                  </a14:imgProps>
                </a:ext>
              </a:extLst>
            </a:blip>
            <a:srcRect r="90832"/>
            <a:stretch/>
          </p:blipFill>
          <p:spPr>
            <a:xfrm>
              <a:off x="7457440" y="3395218"/>
              <a:ext cx="304560" cy="1097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1" name="Group 90"/>
          <p:cNvGrpSpPr/>
          <p:nvPr/>
        </p:nvGrpSpPr>
        <p:grpSpPr>
          <a:xfrm>
            <a:off x="3638665" y="3616883"/>
            <a:ext cx="699655" cy="1071880"/>
            <a:chOff x="5309225" y="1991360"/>
            <a:chExt cx="699655" cy="1071880"/>
          </a:xfrm>
        </p:grpSpPr>
        <p:sp>
          <p:nvSpPr>
            <p:cNvPr id="65" name="Line 6"/>
            <p:cNvSpPr/>
            <p:nvPr/>
          </p:nvSpPr>
          <p:spPr>
            <a:xfrm flipH="1">
              <a:off x="5309225" y="2417320"/>
              <a:ext cx="0" cy="640080"/>
            </a:xfrm>
            <a:prstGeom prst="line">
              <a:avLst/>
            </a:prstGeom>
            <a:ln w="10080">
              <a:solidFill>
                <a:srgbClr val="FF3333"/>
              </a:solidFill>
              <a:round/>
              <a:head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Line 6"/>
            <p:cNvSpPr/>
            <p:nvPr/>
          </p:nvSpPr>
          <p:spPr>
            <a:xfrm flipH="1">
              <a:off x="5490720" y="2423160"/>
              <a:ext cx="0" cy="640080"/>
            </a:xfrm>
            <a:prstGeom prst="line">
              <a:avLst/>
            </a:prstGeom>
            <a:ln w="10080">
              <a:solidFill>
                <a:srgbClr val="FF3333"/>
              </a:solidFill>
              <a:round/>
              <a:head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Line 6"/>
            <p:cNvSpPr/>
            <p:nvPr/>
          </p:nvSpPr>
          <p:spPr>
            <a:xfrm flipH="1">
              <a:off x="5846320" y="2417320"/>
              <a:ext cx="0" cy="640080"/>
            </a:xfrm>
            <a:prstGeom prst="line">
              <a:avLst/>
            </a:prstGeom>
            <a:ln w="10080">
              <a:solidFill>
                <a:srgbClr val="FF3333"/>
              </a:solidFill>
              <a:round/>
              <a:head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Line 6"/>
            <p:cNvSpPr/>
            <p:nvPr/>
          </p:nvSpPr>
          <p:spPr>
            <a:xfrm flipH="1">
              <a:off x="5663440" y="2417320"/>
              <a:ext cx="0" cy="640080"/>
            </a:xfrm>
            <a:prstGeom prst="line">
              <a:avLst/>
            </a:prstGeom>
            <a:ln w="10080">
              <a:solidFill>
                <a:srgbClr val="FF3333"/>
              </a:solidFill>
              <a:round/>
              <a:head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Line 6"/>
            <p:cNvSpPr/>
            <p:nvPr/>
          </p:nvSpPr>
          <p:spPr>
            <a:xfrm flipH="1">
              <a:off x="6008880" y="2423160"/>
              <a:ext cx="0" cy="640080"/>
            </a:xfrm>
            <a:prstGeom prst="line">
              <a:avLst/>
            </a:prstGeom>
            <a:ln w="10080">
              <a:solidFill>
                <a:srgbClr val="FF3333"/>
              </a:solidFill>
              <a:round/>
              <a:head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0" name="Picture 89"/>
            <p:cNvPicPr/>
            <p:nvPr/>
          </p:nvPicPr>
          <p:blipFill rotWithShape="1">
            <a:blip r:embed="rId7"/>
            <a:srcRect l="77101" t="29467" r="16782" b="35347"/>
            <a:stretch/>
          </p:blipFill>
          <p:spPr>
            <a:xfrm>
              <a:off x="5561839" y="1991360"/>
              <a:ext cx="203201" cy="386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3" name="Oval 92"/>
          <p:cNvSpPr/>
          <p:nvPr/>
        </p:nvSpPr>
        <p:spPr>
          <a:xfrm>
            <a:off x="7538720" y="5967610"/>
            <a:ext cx="36552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ontent Placeholder 2"/>
          <p:cNvSpPr>
            <a:spLocks noGrp="1"/>
          </p:cNvSpPr>
          <p:nvPr>
            <p:ph idx="1"/>
          </p:nvPr>
        </p:nvSpPr>
        <p:spPr>
          <a:xfrm>
            <a:off x="457200" y="1443181"/>
            <a:ext cx="8229600" cy="5045364"/>
          </a:xfrm>
        </p:spPr>
        <p:txBody>
          <a:bodyPr/>
          <a:lstStyle/>
          <a:p>
            <a:r>
              <a:rPr lang="en-US" dirty="0" smtClean="0"/>
              <a:t>Use atom waves to make extremely precise measurements!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050622" y="4007404"/>
            <a:ext cx="1377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Atom beam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5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1.11111E-6 0.0729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Polarizability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9840" y="27228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6180" y="2407920"/>
            <a:ext cx="4239022" cy="434848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419600" y="4389120"/>
            <a:ext cx="325730" cy="369332"/>
            <a:chOff x="4013200" y="3728720"/>
            <a:chExt cx="325730" cy="369332"/>
          </a:xfrm>
        </p:grpSpPr>
        <p:sp>
          <p:nvSpPr>
            <p:cNvPr id="35" name="Oval 34"/>
            <p:cNvSpPr/>
            <p:nvPr/>
          </p:nvSpPr>
          <p:spPr>
            <a:xfrm>
              <a:off x="4074160" y="3830320"/>
              <a:ext cx="182880" cy="18288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13200" y="37287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28179" y="3803412"/>
            <a:ext cx="3127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-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Response of an atom to applied electric fields</a:t>
            </a:r>
          </a:p>
          <a:p>
            <a:r>
              <a:rPr lang="en-US" dirty="0" smtClean="0"/>
              <a:t>Precise knowledge important for atomic clocks</a:t>
            </a:r>
            <a:endParaRPr lang="en-US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416560" y="2560320"/>
            <a:ext cx="386080" cy="3931920"/>
          </a:xfrm>
          <a:prstGeom prst="rect">
            <a:avLst/>
          </a:prstGeom>
          <a:solidFill>
            <a:srgbClr val="C4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++++++++++++++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351520" y="2560320"/>
            <a:ext cx="386080" cy="39319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- - - - - - - - - - - -</a:t>
            </a:r>
            <a:endParaRPr lang="en-US" sz="2200" dirty="0"/>
          </a:p>
        </p:txBody>
      </p:sp>
      <p:pic>
        <p:nvPicPr>
          <p:cNvPr id="51" name="Picture 50"/>
          <p:cNvPicPr/>
          <p:nvPr/>
        </p:nvPicPr>
        <p:blipFill>
          <a:blip r:embed="rId5"/>
          <a:stretch/>
        </p:blipFill>
        <p:spPr>
          <a:xfrm>
            <a:off x="8128000" y="534162"/>
            <a:ext cx="965200" cy="1333246"/>
          </a:xfrm>
          <a:prstGeom prst="rect">
            <a:avLst/>
          </a:prstGeom>
          <a:ln>
            <a:noFill/>
          </a:ln>
        </p:spPr>
      </p:pic>
      <p:sp>
        <p:nvSpPr>
          <p:cNvPr id="52" name="Rectangle 51"/>
          <p:cNvSpPr/>
          <p:nvPr/>
        </p:nvSpPr>
        <p:spPr>
          <a:xfrm>
            <a:off x="416560" y="2560320"/>
            <a:ext cx="386080" cy="3931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8351520" y="2560320"/>
            <a:ext cx="386080" cy="3931920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3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13021 0.000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07882 -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Polarizability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67408"/>
            <a:ext cx="8229600" cy="4609592"/>
          </a:xfrm>
        </p:spPr>
        <p:txBody>
          <a:bodyPr/>
          <a:lstStyle/>
          <a:p>
            <a:r>
              <a:rPr lang="en-US" dirty="0" smtClean="0"/>
              <a:t>Separable contributions from </a:t>
            </a:r>
            <a:r>
              <a:rPr lang="en-US" dirty="0" smtClean="0">
                <a:solidFill>
                  <a:srgbClr val="0000FF"/>
                </a:solidFill>
              </a:rPr>
              <a:t>valence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core</a:t>
            </a:r>
            <a:r>
              <a:rPr lang="en-US" dirty="0" smtClean="0"/>
              <a:t> electrons</a:t>
            </a:r>
          </a:p>
          <a:p>
            <a:r>
              <a:rPr lang="en-US" dirty="0" smtClean="0"/>
              <a:t>In our measurements, we only observe the total.</a:t>
            </a:r>
          </a:p>
          <a:p>
            <a:r>
              <a:rPr lang="en-US" dirty="0" smtClean="0"/>
              <a:t>Core polarizability is more difficult! </a:t>
            </a:r>
          </a:p>
          <a:p>
            <a:endParaRPr lang="en-US" dirty="0" smtClean="0"/>
          </a:p>
          <a:p>
            <a:r>
              <a:rPr lang="en-US" dirty="0" smtClean="0"/>
              <a:t>~ 5% of total in alkalis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/>
        </p:blipFill>
        <p:spPr>
          <a:xfrm>
            <a:off x="8128000" y="534162"/>
            <a:ext cx="965200" cy="1333246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5831419" y="4741087"/>
            <a:ext cx="473215" cy="487094"/>
          </a:xfrm>
          <a:prstGeom prst="ellipse">
            <a:avLst/>
          </a:prstGeom>
          <a:solidFill>
            <a:srgbClr val="FF33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7" name="CustomShape 4"/>
          <p:cNvSpPr/>
          <p:nvPr/>
        </p:nvSpPr>
        <p:spPr>
          <a:xfrm>
            <a:off x="5595248" y="4497092"/>
            <a:ext cx="945558" cy="975084"/>
          </a:xfrm>
          <a:prstGeom prst="ellipse">
            <a:avLst/>
          </a:prstGeom>
          <a:noFill/>
          <a:ln>
            <a:solidFill>
              <a:srgbClr val="3465A4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/>
          <p:cNvSpPr/>
          <p:nvPr/>
        </p:nvSpPr>
        <p:spPr>
          <a:xfrm>
            <a:off x="5358640" y="4253545"/>
            <a:ext cx="1418773" cy="1462178"/>
          </a:xfrm>
          <a:prstGeom prst="ellipse">
            <a:avLst/>
          </a:prstGeom>
          <a:noFill/>
          <a:ln>
            <a:solidFill>
              <a:srgbClr val="3465A4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>
          <a:xfrm>
            <a:off x="5121597" y="4009998"/>
            <a:ext cx="1892860" cy="1949273"/>
          </a:xfrm>
          <a:prstGeom prst="ellipse">
            <a:avLst/>
          </a:prstGeom>
          <a:noFill/>
          <a:ln>
            <a:solidFill>
              <a:srgbClr val="3465A4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7"/>
          <p:cNvSpPr/>
          <p:nvPr/>
        </p:nvSpPr>
        <p:spPr>
          <a:xfrm>
            <a:off x="4648818" y="3522456"/>
            <a:ext cx="2838418" cy="2924357"/>
          </a:xfrm>
          <a:prstGeom prst="ellipse">
            <a:avLst/>
          </a:prstGeom>
          <a:noFill/>
          <a:ln>
            <a:solidFill>
              <a:srgbClr val="3465A4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8"/>
          <p:cNvSpPr/>
          <p:nvPr/>
        </p:nvSpPr>
        <p:spPr>
          <a:xfrm>
            <a:off x="4884990" y="3766451"/>
            <a:ext cx="2366075" cy="2436367"/>
          </a:xfrm>
          <a:prstGeom prst="ellipse">
            <a:avLst/>
          </a:prstGeom>
          <a:noFill/>
          <a:ln>
            <a:solidFill>
              <a:srgbClr val="3465A4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9"/>
          <p:cNvSpPr/>
          <p:nvPr/>
        </p:nvSpPr>
        <p:spPr>
          <a:xfrm>
            <a:off x="4412210" y="3278909"/>
            <a:ext cx="3311633" cy="3411451"/>
          </a:xfrm>
          <a:prstGeom prst="ellipse">
            <a:avLst/>
          </a:prstGeom>
          <a:noFill/>
          <a:ln>
            <a:solidFill>
              <a:srgbClr val="3465A4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0"/>
          <p:cNvSpPr/>
          <p:nvPr/>
        </p:nvSpPr>
        <p:spPr>
          <a:xfrm>
            <a:off x="4703237" y="3797047"/>
            <a:ext cx="177085" cy="18194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" name="Group 2"/>
          <p:cNvGrpSpPr/>
          <p:nvPr/>
        </p:nvGrpSpPr>
        <p:grpSpPr>
          <a:xfrm>
            <a:off x="5905205" y="4433967"/>
            <a:ext cx="325644" cy="159380"/>
            <a:chOff x="6410640" y="4764200"/>
            <a:chExt cx="269040" cy="128160"/>
          </a:xfrm>
          <a:solidFill>
            <a:srgbClr val="A6A6A6"/>
          </a:solidFill>
        </p:grpSpPr>
        <p:sp>
          <p:nvSpPr>
            <p:cNvPr id="15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8" name="Group 17"/>
          <p:cNvGrpSpPr/>
          <p:nvPr/>
        </p:nvGrpSpPr>
        <p:grpSpPr>
          <a:xfrm>
            <a:off x="5905205" y="4173855"/>
            <a:ext cx="325644" cy="159380"/>
            <a:chOff x="6410640" y="4764200"/>
            <a:chExt cx="269040" cy="128160"/>
          </a:xfrm>
          <a:solidFill>
            <a:srgbClr val="A6A6A6"/>
          </a:solidFill>
        </p:grpSpPr>
        <p:sp>
          <p:nvSpPr>
            <p:cNvPr id="19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" name="Group 20"/>
          <p:cNvGrpSpPr/>
          <p:nvPr/>
        </p:nvGrpSpPr>
        <p:grpSpPr>
          <a:xfrm>
            <a:off x="5905205" y="3930308"/>
            <a:ext cx="325644" cy="159380"/>
            <a:chOff x="6410640" y="4764200"/>
            <a:chExt cx="269040" cy="128160"/>
          </a:xfrm>
          <a:solidFill>
            <a:srgbClr val="A6A6A6"/>
          </a:solidFill>
        </p:grpSpPr>
        <p:sp>
          <p:nvSpPr>
            <p:cNvPr id="22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4" name="Group 23"/>
          <p:cNvGrpSpPr/>
          <p:nvPr/>
        </p:nvGrpSpPr>
        <p:grpSpPr>
          <a:xfrm>
            <a:off x="5905205" y="3686761"/>
            <a:ext cx="325644" cy="159380"/>
            <a:chOff x="6410640" y="4764200"/>
            <a:chExt cx="269040" cy="128160"/>
          </a:xfrm>
          <a:solidFill>
            <a:srgbClr val="A6A6A6"/>
          </a:solidFill>
        </p:grpSpPr>
        <p:sp>
          <p:nvSpPr>
            <p:cNvPr id="25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7" name="Group 26"/>
          <p:cNvGrpSpPr/>
          <p:nvPr/>
        </p:nvGrpSpPr>
        <p:grpSpPr>
          <a:xfrm>
            <a:off x="5905205" y="5619917"/>
            <a:ext cx="325644" cy="159380"/>
            <a:chOff x="6410640" y="4764200"/>
            <a:chExt cx="269040" cy="128160"/>
          </a:xfrm>
          <a:solidFill>
            <a:srgbClr val="A6A6A6"/>
          </a:solidFill>
        </p:grpSpPr>
        <p:sp>
          <p:nvSpPr>
            <p:cNvPr id="28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0" name="Group 29"/>
          <p:cNvGrpSpPr/>
          <p:nvPr/>
        </p:nvGrpSpPr>
        <p:grpSpPr>
          <a:xfrm rot="930946">
            <a:off x="5523157" y="5806605"/>
            <a:ext cx="325644" cy="159380"/>
            <a:chOff x="6410640" y="4764200"/>
            <a:chExt cx="269040" cy="128160"/>
          </a:xfrm>
          <a:solidFill>
            <a:srgbClr val="A6A6A6"/>
          </a:solidFill>
        </p:grpSpPr>
        <p:sp>
          <p:nvSpPr>
            <p:cNvPr id="31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1" name="Group 40"/>
          <p:cNvGrpSpPr/>
          <p:nvPr/>
        </p:nvGrpSpPr>
        <p:grpSpPr>
          <a:xfrm rot="16200000">
            <a:off x="6600126" y="4905530"/>
            <a:ext cx="334579" cy="155124"/>
            <a:chOff x="6410640" y="4764200"/>
            <a:chExt cx="269040" cy="128160"/>
          </a:xfrm>
          <a:solidFill>
            <a:schemeClr val="bg1">
              <a:lumMod val="65000"/>
            </a:schemeClr>
          </a:solidFill>
        </p:grpSpPr>
        <p:sp>
          <p:nvSpPr>
            <p:cNvPr id="51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2" name="Group 41"/>
          <p:cNvGrpSpPr/>
          <p:nvPr/>
        </p:nvGrpSpPr>
        <p:grpSpPr>
          <a:xfrm rot="17721613">
            <a:off x="6748629" y="5307571"/>
            <a:ext cx="334579" cy="155124"/>
            <a:chOff x="6410640" y="4764200"/>
            <a:chExt cx="269040" cy="128160"/>
          </a:xfrm>
          <a:solidFill>
            <a:schemeClr val="bg1">
              <a:lumMod val="65000"/>
            </a:schemeClr>
          </a:solidFill>
        </p:grpSpPr>
        <p:sp>
          <p:nvSpPr>
            <p:cNvPr id="49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" name="Group 54"/>
          <p:cNvGrpSpPr/>
          <p:nvPr/>
        </p:nvGrpSpPr>
        <p:grpSpPr>
          <a:xfrm rot="19128082">
            <a:off x="5307326" y="4134637"/>
            <a:ext cx="325644" cy="159380"/>
            <a:chOff x="6410640" y="4764200"/>
            <a:chExt cx="269040" cy="128160"/>
          </a:xfrm>
          <a:solidFill>
            <a:schemeClr val="bg1">
              <a:lumMod val="65000"/>
            </a:schemeClr>
          </a:solidFill>
        </p:grpSpPr>
        <p:sp>
          <p:nvSpPr>
            <p:cNvPr id="62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6" name="Group 55"/>
          <p:cNvGrpSpPr/>
          <p:nvPr/>
        </p:nvGrpSpPr>
        <p:grpSpPr>
          <a:xfrm rot="3993439">
            <a:off x="5052135" y="5334942"/>
            <a:ext cx="334579" cy="155124"/>
            <a:chOff x="6410640" y="4764200"/>
            <a:chExt cx="269040" cy="128160"/>
          </a:xfrm>
          <a:solidFill>
            <a:schemeClr val="bg1">
              <a:lumMod val="65000"/>
            </a:schemeClr>
          </a:solidFill>
        </p:grpSpPr>
        <p:sp>
          <p:nvSpPr>
            <p:cNvPr id="60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7" name="Group 56"/>
          <p:cNvGrpSpPr/>
          <p:nvPr/>
        </p:nvGrpSpPr>
        <p:grpSpPr>
          <a:xfrm rot="16200000">
            <a:off x="5212654" y="4905529"/>
            <a:ext cx="334579" cy="155124"/>
            <a:chOff x="6410640" y="4764200"/>
            <a:chExt cx="269040" cy="128160"/>
          </a:xfrm>
          <a:solidFill>
            <a:schemeClr val="bg1">
              <a:lumMod val="65000"/>
            </a:schemeClr>
          </a:solidFill>
        </p:grpSpPr>
        <p:sp>
          <p:nvSpPr>
            <p:cNvPr id="58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6" name="Group 65"/>
          <p:cNvGrpSpPr/>
          <p:nvPr/>
        </p:nvGrpSpPr>
        <p:grpSpPr>
          <a:xfrm>
            <a:off x="5905205" y="3442766"/>
            <a:ext cx="325644" cy="159380"/>
            <a:chOff x="6410640" y="4764200"/>
            <a:chExt cx="269040" cy="128160"/>
          </a:xfrm>
          <a:solidFill>
            <a:srgbClr val="A6A6A6"/>
          </a:solidFill>
        </p:grpSpPr>
        <p:sp>
          <p:nvSpPr>
            <p:cNvPr id="67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9" name="Group 68"/>
          <p:cNvGrpSpPr/>
          <p:nvPr/>
        </p:nvGrpSpPr>
        <p:grpSpPr>
          <a:xfrm rot="2378634">
            <a:off x="6501500" y="4148235"/>
            <a:ext cx="325644" cy="159380"/>
            <a:chOff x="6410640" y="4764200"/>
            <a:chExt cx="269040" cy="128160"/>
          </a:xfrm>
          <a:solidFill>
            <a:schemeClr val="bg1">
              <a:lumMod val="65000"/>
            </a:schemeClr>
          </a:solidFill>
        </p:grpSpPr>
        <p:sp>
          <p:nvSpPr>
            <p:cNvPr id="70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2" name="Group 71"/>
          <p:cNvGrpSpPr/>
          <p:nvPr/>
        </p:nvGrpSpPr>
        <p:grpSpPr>
          <a:xfrm rot="17271204">
            <a:off x="4988327" y="4615049"/>
            <a:ext cx="334579" cy="155124"/>
            <a:chOff x="6410640" y="4764200"/>
            <a:chExt cx="269040" cy="128160"/>
          </a:xfrm>
          <a:solidFill>
            <a:schemeClr val="bg1">
              <a:lumMod val="65000"/>
            </a:schemeClr>
          </a:solidFill>
        </p:grpSpPr>
        <p:sp>
          <p:nvSpPr>
            <p:cNvPr id="73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74"/>
          <p:cNvGrpSpPr/>
          <p:nvPr/>
        </p:nvGrpSpPr>
        <p:grpSpPr>
          <a:xfrm rot="4672462">
            <a:off x="6809279" y="4614229"/>
            <a:ext cx="334579" cy="155124"/>
            <a:chOff x="6410640" y="4764200"/>
            <a:chExt cx="269040" cy="128160"/>
          </a:xfrm>
          <a:solidFill>
            <a:schemeClr val="bg1">
              <a:lumMod val="65000"/>
            </a:schemeClr>
          </a:solidFill>
        </p:grpSpPr>
        <p:sp>
          <p:nvSpPr>
            <p:cNvPr id="76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1" name="Group 80"/>
          <p:cNvGrpSpPr/>
          <p:nvPr/>
        </p:nvGrpSpPr>
        <p:grpSpPr>
          <a:xfrm rot="20706804">
            <a:off x="6285474" y="5792425"/>
            <a:ext cx="325644" cy="159380"/>
            <a:chOff x="6410640" y="4764200"/>
            <a:chExt cx="269040" cy="128160"/>
          </a:xfrm>
          <a:solidFill>
            <a:srgbClr val="A6A6A6"/>
          </a:solidFill>
        </p:grpSpPr>
        <p:sp>
          <p:nvSpPr>
            <p:cNvPr id="82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4" name="Group 83"/>
          <p:cNvGrpSpPr/>
          <p:nvPr/>
        </p:nvGrpSpPr>
        <p:grpSpPr>
          <a:xfrm rot="2378634">
            <a:off x="6648749" y="3964486"/>
            <a:ext cx="325644" cy="159380"/>
            <a:chOff x="6410640" y="4764200"/>
            <a:chExt cx="269040" cy="128160"/>
          </a:xfrm>
          <a:solidFill>
            <a:schemeClr val="bg1">
              <a:lumMod val="65000"/>
            </a:schemeClr>
          </a:solidFill>
        </p:grpSpPr>
        <p:sp>
          <p:nvSpPr>
            <p:cNvPr id="85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7" name="Group 86"/>
          <p:cNvGrpSpPr/>
          <p:nvPr/>
        </p:nvGrpSpPr>
        <p:grpSpPr>
          <a:xfrm rot="4672462">
            <a:off x="7042498" y="4560406"/>
            <a:ext cx="334579" cy="155124"/>
            <a:chOff x="6410640" y="4764200"/>
            <a:chExt cx="269040" cy="128160"/>
          </a:xfrm>
          <a:solidFill>
            <a:schemeClr val="bg1">
              <a:lumMod val="65000"/>
            </a:schemeClr>
          </a:solidFill>
        </p:grpSpPr>
        <p:sp>
          <p:nvSpPr>
            <p:cNvPr id="88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0" name="Group 89"/>
          <p:cNvGrpSpPr/>
          <p:nvPr/>
        </p:nvGrpSpPr>
        <p:grpSpPr>
          <a:xfrm rot="17721613">
            <a:off x="6968922" y="5416051"/>
            <a:ext cx="334579" cy="155124"/>
            <a:chOff x="6410640" y="4764200"/>
            <a:chExt cx="269040" cy="128160"/>
          </a:xfrm>
          <a:solidFill>
            <a:schemeClr val="bg1">
              <a:lumMod val="65000"/>
            </a:schemeClr>
          </a:solidFill>
        </p:grpSpPr>
        <p:sp>
          <p:nvSpPr>
            <p:cNvPr id="91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3" name="Group 92"/>
          <p:cNvGrpSpPr/>
          <p:nvPr/>
        </p:nvGrpSpPr>
        <p:grpSpPr>
          <a:xfrm rot="20706804">
            <a:off x="6377983" y="6027763"/>
            <a:ext cx="325644" cy="159380"/>
            <a:chOff x="6410640" y="4764200"/>
            <a:chExt cx="269040" cy="128160"/>
          </a:xfrm>
          <a:solidFill>
            <a:srgbClr val="A6A6A6"/>
          </a:solidFill>
        </p:grpSpPr>
        <p:sp>
          <p:nvSpPr>
            <p:cNvPr id="94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6" name="Group 95"/>
          <p:cNvGrpSpPr/>
          <p:nvPr/>
        </p:nvGrpSpPr>
        <p:grpSpPr>
          <a:xfrm rot="930946">
            <a:off x="5441960" y="6018025"/>
            <a:ext cx="325644" cy="159380"/>
            <a:chOff x="6410640" y="4764200"/>
            <a:chExt cx="269040" cy="128160"/>
          </a:xfrm>
          <a:solidFill>
            <a:srgbClr val="A6A6A6"/>
          </a:solidFill>
        </p:grpSpPr>
        <p:sp>
          <p:nvSpPr>
            <p:cNvPr id="97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9" name="Group 98"/>
          <p:cNvGrpSpPr/>
          <p:nvPr/>
        </p:nvGrpSpPr>
        <p:grpSpPr>
          <a:xfrm rot="3993439">
            <a:off x="4831828" y="5452840"/>
            <a:ext cx="334579" cy="155124"/>
            <a:chOff x="6410640" y="4764200"/>
            <a:chExt cx="269040" cy="128160"/>
          </a:xfrm>
          <a:solidFill>
            <a:schemeClr val="bg1">
              <a:lumMod val="65000"/>
            </a:schemeClr>
          </a:solidFill>
        </p:grpSpPr>
        <p:sp>
          <p:nvSpPr>
            <p:cNvPr id="100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2" name="Group 101"/>
          <p:cNvGrpSpPr/>
          <p:nvPr/>
        </p:nvGrpSpPr>
        <p:grpSpPr>
          <a:xfrm rot="17271204">
            <a:off x="4769455" y="4541828"/>
            <a:ext cx="334579" cy="155124"/>
            <a:chOff x="6410640" y="4764200"/>
            <a:chExt cx="269040" cy="128160"/>
          </a:xfrm>
          <a:solidFill>
            <a:schemeClr val="bg1">
              <a:lumMod val="65000"/>
            </a:schemeClr>
          </a:solidFill>
        </p:grpSpPr>
        <p:sp>
          <p:nvSpPr>
            <p:cNvPr id="103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5" name="Group 104"/>
          <p:cNvGrpSpPr/>
          <p:nvPr/>
        </p:nvGrpSpPr>
        <p:grpSpPr>
          <a:xfrm rot="19128082">
            <a:off x="5163157" y="3966538"/>
            <a:ext cx="325644" cy="159380"/>
            <a:chOff x="6410640" y="4764200"/>
            <a:chExt cx="269040" cy="128160"/>
          </a:xfrm>
          <a:solidFill>
            <a:schemeClr val="bg1">
              <a:lumMod val="65000"/>
            </a:schemeClr>
          </a:solidFill>
        </p:grpSpPr>
        <p:sp>
          <p:nvSpPr>
            <p:cNvPr id="106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8" name="Group 107"/>
          <p:cNvGrpSpPr/>
          <p:nvPr/>
        </p:nvGrpSpPr>
        <p:grpSpPr>
          <a:xfrm rot="16200000">
            <a:off x="7307649" y="4905530"/>
            <a:ext cx="334579" cy="155124"/>
            <a:chOff x="6410640" y="4764200"/>
            <a:chExt cx="269040" cy="128160"/>
          </a:xfrm>
          <a:solidFill>
            <a:schemeClr val="bg1">
              <a:lumMod val="65000"/>
            </a:schemeClr>
          </a:solidFill>
        </p:grpSpPr>
        <p:sp>
          <p:nvSpPr>
            <p:cNvPr id="109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1" name="Group 110"/>
          <p:cNvGrpSpPr/>
          <p:nvPr/>
        </p:nvGrpSpPr>
        <p:grpSpPr>
          <a:xfrm rot="16200000">
            <a:off x="4482981" y="4905530"/>
            <a:ext cx="334579" cy="155124"/>
            <a:chOff x="6410640" y="4764200"/>
            <a:chExt cx="269040" cy="128160"/>
          </a:xfrm>
          <a:solidFill>
            <a:schemeClr val="bg1">
              <a:lumMod val="65000"/>
            </a:schemeClr>
          </a:solidFill>
        </p:grpSpPr>
        <p:sp>
          <p:nvSpPr>
            <p:cNvPr id="112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4" name="Group 113"/>
          <p:cNvGrpSpPr/>
          <p:nvPr/>
        </p:nvGrpSpPr>
        <p:grpSpPr>
          <a:xfrm>
            <a:off x="5905205" y="6367123"/>
            <a:ext cx="325644" cy="159380"/>
            <a:chOff x="6410640" y="4764200"/>
            <a:chExt cx="269040" cy="128160"/>
          </a:xfrm>
          <a:solidFill>
            <a:srgbClr val="A6A6A6"/>
          </a:solidFill>
        </p:grpSpPr>
        <p:sp>
          <p:nvSpPr>
            <p:cNvPr id="115" name="CustomShape 12"/>
            <p:cNvSpPr/>
            <p:nvPr/>
          </p:nvSpPr>
          <p:spPr>
            <a:xfrm>
              <a:off x="64106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" name="CustomShape 12"/>
            <p:cNvSpPr/>
            <p:nvPr/>
          </p:nvSpPr>
          <p:spPr>
            <a:xfrm>
              <a:off x="6554040" y="4764200"/>
              <a:ext cx="125640" cy="12816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0" name="TextBox 119"/>
          <p:cNvSpPr txBox="1"/>
          <p:nvPr/>
        </p:nvSpPr>
        <p:spPr>
          <a:xfrm>
            <a:off x="5826740" y="4778001"/>
            <a:ext cx="564989" cy="459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0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dirty="0"/>
              <a:t>Core Polarizability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Measure total polarizability of atoms</a:t>
            </a:r>
          </a:p>
          <a:p>
            <a:r>
              <a:rPr lang="en-US" dirty="0" smtClean="0"/>
              <a:t>Develop mathematical relationships with other atomic variables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/>
              <a:t>Combine our measurements with others</a:t>
            </a:r>
            <a:r>
              <a:rPr lang="en-US" dirty="0" smtClean="0"/>
              <a:t>’ to extract                </a:t>
            </a:r>
            <a:r>
              <a:rPr lang="en-US" b="1" dirty="0" smtClean="0"/>
              <a:t>all-experimental</a:t>
            </a:r>
            <a:r>
              <a:rPr lang="en-US" dirty="0" smtClean="0"/>
              <a:t> core polarizability – compare with theory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/>
        </p:blipFill>
        <p:spPr>
          <a:xfrm>
            <a:off x="8128000" y="534162"/>
            <a:ext cx="965200" cy="1333246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4"/>
          <a:srcRect t="3610"/>
          <a:stretch/>
        </p:blipFill>
        <p:spPr>
          <a:xfrm>
            <a:off x="1789546" y="2470736"/>
            <a:ext cx="5518727" cy="308263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08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767"/>
            <a:ext cx="9144000" cy="622423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/>
        </p:blipFill>
        <p:spPr>
          <a:xfrm>
            <a:off x="8128000" y="534162"/>
            <a:ext cx="965200" cy="1333246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94185" y="6211452"/>
            <a:ext cx="3636818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Total Polarizability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413259" y="3134633"/>
            <a:ext cx="3590465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vdW Coefficient C</a:t>
            </a:r>
            <a:r>
              <a:rPr lang="en-US" sz="3000" baseline="-25000" dirty="0" smtClean="0">
                <a:solidFill>
                  <a:srgbClr val="FF0000"/>
                </a:solidFill>
              </a:rPr>
              <a:t>6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1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767"/>
            <a:ext cx="9144000" cy="622423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/>
        </p:blipFill>
        <p:spPr>
          <a:xfrm>
            <a:off x="8128000" y="534162"/>
            <a:ext cx="965200" cy="1333246"/>
          </a:xfrm>
          <a:prstGeom prst="rect">
            <a:avLst/>
          </a:prstGeom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3094185" y="6211452"/>
            <a:ext cx="3636818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Total Polarizability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413259" y="3134633"/>
            <a:ext cx="3590465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vdW Coefficient C</a:t>
            </a:r>
            <a:r>
              <a:rPr lang="en-US" sz="3000" baseline="-25000" dirty="0" smtClean="0">
                <a:solidFill>
                  <a:srgbClr val="FF0000"/>
                </a:solidFill>
              </a:rPr>
              <a:t>6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4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10365</TotalTime>
  <Words>277</Words>
  <Application>Microsoft Macintosh PowerPoint</Application>
  <PresentationFormat>On-screen Show (4:3)</PresentationFormat>
  <Paragraphs>69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Testing Atomic Structure using Atom Interferometry </vt:lpstr>
      <vt:lpstr>A Preview</vt:lpstr>
      <vt:lpstr>Wave Particle Duality</vt:lpstr>
      <vt:lpstr>Atom Interferometry</vt:lpstr>
      <vt:lpstr>Atomic Polarizability</vt:lpstr>
      <vt:lpstr>Core Polarizability</vt:lpstr>
      <vt:lpstr>Measuring Core Polarizability</vt:lpstr>
      <vt:lpstr>PowerPoint Presentation</vt:lpstr>
      <vt:lpstr>PowerPoint Presentation</vt:lpstr>
      <vt:lpstr>PowerPoint Presentation</vt:lpstr>
      <vt:lpstr>PowerPoint Presentation</vt:lpstr>
      <vt:lpstr>Summary</vt:lpstr>
      <vt:lpstr>Acknowledgments</vt:lpstr>
      <vt:lpstr>Thank you!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Searches for Vector-Like Quarks with the ATLAS Detector</dc:title>
  <dc:creator>Nathan Brooks</dc:creator>
  <cp:lastModifiedBy>Nathan Brooks</cp:lastModifiedBy>
  <cp:revision>796</cp:revision>
  <dcterms:created xsi:type="dcterms:W3CDTF">2015-05-03T03:38:05Z</dcterms:created>
  <dcterms:modified xsi:type="dcterms:W3CDTF">2016-04-07T05:00:37Z</dcterms:modified>
</cp:coreProperties>
</file>